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60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3333"/>
    <a:srgbClr val="990000"/>
    <a:srgbClr val="969696"/>
    <a:srgbClr val="EAEAEA"/>
    <a:srgbClr val="035540"/>
    <a:srgbClr val="023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>
      <p:cViewPr varScale="1">
        <p:scale>
          <a:sx n="112" d="100"/>
          <a:sy n="112" d="100"/>
        </p:scale>
        <p:origin x="93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F0463-8E58-43DA-876E-959205A6A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9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6CD3D-2FDA-4EC6-8466-57533FC19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2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5A007-C77A-4C46-A00E-310D995B3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23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36AC6-F8D1-405F-869E-86A904991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63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3A6FB-A9BD-472F-9ED2-04BF0C6CA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9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2FAAC-C16A-40DD-BA32-C165BC610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5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E4AFE-1392-433A-949A-9185A34C6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0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8111-C0D6-45E9-853B-6CE29D32E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E16A3-B90A-4B06-87BB-B2677F9DE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0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95FE7-CEB3-4EA3-B9D6-D5AB25DCB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5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7471E-89FF-47E8-A341-BBB4E0B74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4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910E3-96E0-44F0-9876-E307C4682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5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1E0C3-8C5A-4001-9448-FF9492E87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2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CD5BF68-F51C-4193-8B23-621E6C5C1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708" r:id="rId3"/>
    <p:sldLayoutId id="2147483709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50825" y="1700213"/>
            <a:ext cx="6324600" cy="3000375"/>
          </a:xfrm>
        </p:spPr>
        <p:txBody>
          <a:bodyPr/>
          <a:lstStyle/>
          <a:p>
            <a:pPr algn="ctr" eaLnBrk="1" hangingPunct="1"/>
            <a:r>
              <a:rPr lang="ru-RU" sz="4800" b="1" smtClean="0">
                <a:latin typeface="AmbassadoreType" pitchFamily="2" charset="0"/>
              </a:rPr>
              <a:t>ПЕДСОВЕТ</a:t>
            </a: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z="4800" b="1" smtClean="0"/>
              <a:t> </a:t>
            </a:r>
            <a:br>
              <a:rPr lang="ru-RU" sz="4800" b="1" smtClean="0"/>
            </a:br>
            <a:r>
              <a:rPr lang="ru-RU" sz="4800" b="1" smtClean="0"/>
              <a:t>11.01.2013г.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7499350" cy="914400"/>
          </a:xfrm>
        </p:spPr>
        <p:txBody>
          <a:bodyPr/>
          <a:lstStyle/>
          <a:p>
            <a:pPr eaLnBrk="1" hangingPunct="1"/>
            <a:r>
              <a:rPr lang="ru-RU" sz="4000" b="1" smtClean="0"/>
              <a:t>6 ЭТАП. </a:t>
            </a:r>
            <a:r>
              <a:rPr lang="ru-RU" sz="3200" b="1" smtClean="0"/>
              <a:t>Публичное выступление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303213" y="1773238"/>
            <a:ext cx="6996112" cy="41783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sz="2800" smtClean="0"/>
              <a:t>Электронная версия дает возможность оперативно корректировать работу, что позволяет ученику участвовать со  своей работой в нескольких конкурсах;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sz="280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sz="2800" smtClean="0"/>
              <a:t>Интернет-ресурсы позволяют качественно оформить презентации, сопровождающие устное выступление.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7499350" cy="1271587"/>
          </a:xfrm>
        </p:spPr>
        <p:txBody>
          <a:bodyPr/>
          <a:lstStyle/>
          <a:p>
            <a:pPr eaLnBrk="1" hangingPunct="1"/>
            <a:r>
              <a:rPr lang="ru-RU" sz="4000" b="1" smtClean="0"/>
              <a:t>7 ЭТАП.  </a:t>
            </a:r>
            <a:r>
              <a:rPr lang="ru-RU" sz="3200" b="1" smtClean="0"/>
              <a:t>Анализ научно-исследовательской деятельности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250825" y="1844675"/>
            <a:ext cx="7067550" cy="42513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sz="2800" smtClean="0"/>
              <a:t>Сохранённые скопированные Интернет-ресурсы позволят скорректировать направления и составить план дальнейших исследований, обновить презентации, совершенствовать письменный текст выступления;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sz="2800" smtClean="0"/>
              <a:t>Ресурсы позволяют организовать процесс самообразования и самоподготовки учащихся.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smtClean="0"/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smtClean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4"/>
          <p:cNvSpPr>
            <a:spLocks noGrp="1"/>
          </p:cNvSpPr>
          <p:nvPr>
            <p:ph type="body" idx="1"/>
          </p:nvPr>
        </p:nvSpPr>
        <p:spPr>
          <a:xfrm>
            <a:off x="539750" y="404813"/>
            <a:ext cx="7772400" cy="720725"/>
          </a:xfrm>
        </p:spPr>
        <p:txBody>
          <a:bodyPr/>
          <a:lstStyle/>
          <a:p>
            <a:pPr algn="ctr" eaLnBrk="1" hangingPunct="1"/>
            <a:r>
              <a:rPr lang="en-US" sz="3600" b="1" smtClean="0"/>
              <a:t>http</a:t>
            </a:r>
            <a:r>
              <a:rPr lang="uk-UA" sz="3600" b="1" smtClean="0"/>
              <a:t>\\</a:t>
            </a:r>
            <a:r>
              <a:rPr lang="ru-RU" sz="3600" b="1" smtClean="0"/>
              <a:t>man.gov.ua</a:t>
            </a:r>
            <a:r>
              <a:rPr lang="ru-RU" sz="3600" smtClean="0"/>
              <a:t> </a:t>
            </a:r>
          </a:p>
        </p:txBody>
      </p:sp>
      <p:pic>
        <p:nvPicPr>
          <p:cNvPr id="16387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290638"/>
            <a:ext cx="7150100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539750" y="333375"/>
            <a:ext cx="7772400" cy="1008063"/>
          </a:xfrm>
        </p:spPr>
        <p:txBody>
          <a:bodyPr/>
          <a:lstStyle/>
          <a:p>
            <a:pPr algn="ctr" eaLnBrk="1" hangingPunct="1"/>
            <a:r>
              <a:rPr lang="ru-RU" sz="3600" b="1" smtClean="0"/>
              <a:t>http://vk.com/club25423644</a:t>
            </a:r>
            <a:endParaRPr lang="ru-RU" sz="3600" smtClean="0"/>
          </a:p>
        </p:txBody>
      </p:sp>
      <p:pic>
        <p:nvPicPr>
          <p:cNvPr id="17411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6299200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611188" y="476250"/>
            <a:ext cx="7772400" cy="852488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Черкасская  МАН</a:t>
            </a:r>
          </a:p>
        </p:txBody>
      </p:sp>
      <p:pic>
        <p:nvPicPr>
          <p:cNvPr id="18435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t="10786" r="16737" b="-497"/>
          <a:stretch>
            <a:fillRect/>
          </a:stretch>
        </p:blipFill>
        <p:spPr bwMode="auto">
          <a:xfrm>
            <a:off x="611188" y="1628775"/>
            <a:ext cx="6408737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539750" y="476250"/>
            <a:ext cx="7772400" cy="923925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Львовская  МАН</a:t>
            </a:r>
          </a:p>
        </p:txBody>
      </p:sp>
      <p:pic>
        <p:nvPicPr>
          <p:cNvPr id="19459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9" t="6445" r="16003" b="20284"/>
          <a:stretch>
            <a:fillRect/>
          </a:stretch>
        </p:blipFill>
        <p:spPr bwMode="auto">
          <a:xfrm>
            <a:off x="684213" y="1557338"/>
            <a:ext cx="6513512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395288" y="549275"/>
            <a:ext cx="7772400" cy="762000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Днепропетровская  МАН</a:t>
            </a:r>
          </a:p>
        </p:txBody>
      </p:sp>
      <p:pic>
        <p:nvPicPr>
          <p:cNvPr id="20483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t="6805" r="13461" b="1981"/>
          <a:stretch>
            <a:fillRect/>
          </a:stretch>
        </p:blipFill>
        <p:spPr bwMode="auto">
          <a:xfrm>
            <a:off x="611188" y="1557338"/>
            <a:ext cx="6408737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/>
          </p:cNvSpPr>
          <p:nvPr>
            <p:ph type="ctrTitle"/>
          </p:nvPr>
        </p:nvSpPr>
        <p:spPr>
          <a:xfrm>
            <a:off x="323850" y="2565400"/>
            <a:ext cx="7416800" cy="1196975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 ВНИМАНИЕ!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163" y="1628775"/>
            <a:ext cx="7494587" cy="3529013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ym typeface="Arial" panose="020B0604020202020204" pitchFamily="34" charset="0"/>
              </a:rPr>
              <a:t>Использование инновационных технологий при написании </a:t>
            </a:r>
            <a:br>
              <a:rPr lang="ru-RU" b="1" dirty="0" smtClean="0">
                <a:sym typeface="Arial" panose="020B0604020202020204" pitchFamily="34" charset="0"/>
              </a:rPr>
            </a:br>
            <a:r>
              <a:rPr lang="ru-RU" b="1" dirty="0" smtClean="0">
                <a:sym typeface="Arial" panose="020B0604020202020204" pitchFamily="34" charset="0"/>
              </a:rPr>
              <a:t>научно-исследовательских </a:t>
            </a:r>
            <a:br>
              <a:rPr lang="ru-RU" b="1" dirty="0" smtClean="0">
                <a:sym typeface="Arial" panose="020B0604020202020204" pitchFamily="34" charset="0"/>
              </a:rPr>
            </a:br>
            <a:r>
              <a:rPr lang="ru-RU" b="1" dirty="0" smtClean="0">
                <a:sym typeface="Arial" panose="020B0604020202020204" pitchFamily="34" charset="0"/>
              </a:rPr>
              <a:t>работ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613"/>
            <a:ext cx="8604250" cy="5373687"/>
          </a:xfrm>
        </p:spPr>
        <p:txBody>
          <a:bodyPr/>
          <a:lstStyle/>
          <a:p>
            <a:pPr algn="ctr" eaLnBrk="1" hangingPunct="1"/>
            <a:r>
              <a:rPr lang="ru-RU" sz="3600" b="1" i="1" smtClean="0">
                <a:latin typeface="Uk_Antique" pitchFamily="2" charset="0"/>
              </a:rPr>
              <a:t>«Наставник должен только помогать воспитаннику бороться с трудностями  постижения</a:t>
            </a:r>
            <a:br>
              <a:rPr lang="ru-RU" sz="3600" b="1" i="1" smtClean="0">
                <a:latin typeface="Uk_Antique" pitchFamily="2" charset="0"/>
              </a:rPr>
            </a:br>
            <a:r>
              <a:rPr lang="ru-RU" sz="3600" b="1" i="1" smtClean="0">
                <a:latin typeface="Uk_Antique" pitchFamily="2" charset="0"/>
              </a:rPr>
              <a:t> того или иного предмета; </a:t>
            </a:r>
            <a:br>
              <a:rPr lang="ru-RU" sz="3600" b="1" i="1" smtClean="0">
                <a:latin typeface="Uk_Antique" pitchFamily="2" charset="0"/>
              </a:rPr>
            </a:br>
            <a:r>
              <a:rPr lang="ru-RU" sz="3600" b="1" i="1" smtClean="0">
                <a:latin typeface="Uk_Antique" pitchFamily="2" charset="0"/>
              </a:rPr>
              <a:t>не учить, </a:t>
            </a:r>
            <a:br>
              <a:rPr lang="ru-RU" sz="3600" b="1" i="1" smtClean="0">
                <a:latin typeface="Uk_Antique" pitchFamily="2" charset="0"/>
              </a:rPr>
            </a:br>
            <a:r>
              <a:rPr lang="ru-RU" sz="3600" b="1" i="1" smtClean="0">
                <a:latin typeface="Uk_Antique" pitchFamily="2" charset="0"/>
              </a:rPr>
              <a:t>а только помогать учиться».</a:t>
            </a:r>
            <a:r>
              <a:rPr lang="ru-RU" sz="3600" i="1" smtClean="0">
                <a:latin typeface="Uk_Antique" pitchFamily="2" charset="0"/>
              </a:rPr>
              <a:t/>
            </a:r>
            <a:br>
              <a:rPr lang="ru-RU" sz="3600" i="1" smtClean="0">
                <a:latin typeface="Uk_Antique" pitchFamily="2" charset="0"/>
              </a:rPr>
            </a:br>
            <a:r>
              <a:rPr lang="ru-RU" sz="3600" i="1" smtClean="0">
                <a:latin typeface="Uk_Antique" pitchFamily="2" charset="0"/>
              </a:rPr>
              <a:t/>
            </a:r>
            <a:br>
              <a:rPr lang="ru-RU" sz="3600" i="1" smtClean="0">
                <a:latin typeface="Uk_Antique" pitchFamily="2" charset="0"/>
              </a:rPr>
            </a:br>
            <a:r>
              <a:rPr lang="ru-RU" sz="3600" b="1" i="1" smtClean="0">
                <a:latin typeface="Uk_Antique" pitchFamily="2" charset="0"/>
              </a:rPr>
              <a:t>К. Д. Ушинский</a:t>
            </a:r>
            <a:r>
              <a:rPr lang="ru-RU" sz="3600" i="1" smtClean="0">
                <a:latin typeface="Uk_Antique" pitchFamily="2" charset="0"/>
              </a:rPr>
              <a:t/>
            </a:r>
            <a:br>
              <a:rPr lang="ru-RU" sz="3600" i="1" smtClean="0">
                <a:latin typeface="Uk_Antique" pitchFamily="2" charset="0"/>
              </a:rPr>
            </a:br>
            <a:r>
              <a:rPr lang="ru-RU" i="1" smtClean="0">
                <a:latin typeface="Uk_Antique" pitchFamily="2" charset="0"/>
              </a:rPr>
              <a:t> </a:t>
            </a:r>
            <a:endParaRPr lang="ru-RU" i="1" smtClean="0">
              <a:solidFill>
                <a:srgbClr val="000000"/>
              </a:solidFill>
              <a:latin typeface="Uk_Antique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7"/>
          <p:cNvSpPr>
            <a:spLocks noGrp="1"/>
          </p:cNvSpPr>
          <p:nvPr>
            <p:ph idx="1"/>
          </p:nvPr>
        </p:nvSpPr>
        <p:spPr>
          <a:xfrm>
            <a:off x="107950" y="1557338"/>
            <a:ext cx="7265988" cy="431958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4000" b="1" smtClean="0"/>
              <a:t>ЭТАПЫ  </a:t>
            </a:r>
          </a:p>
          <a:p>
            <a:pPr marL="0" indent="0" algn="ctr" eaLnBrk="1" hangingPunct="1">
              <a:buFontTx/>
              <a:buNone/>
            </a:pPr>
            <a:endParaRPr lang="ru-RU" sz="4000" b="1" smtClean="0"/>
          </a:p>
          <a:p>
            <a:pPr marL="0" indent="0" algn="ctr" eaLnBrk="1" hangingPunct="1">
              <a:buFontTx/>
              <a:buNone/>
            </a:pPr>
            <a:r>
              <a:rPr lang="ru-RU" sz="4000" b="1" smtClean="0"/>
              <a:t>организации </a:t>
            </a:r>
          </a:p>
          <a:p>
            <a:pPr marL="0" indent="0" algn="ctr" eaLnBrk="1" hangingPunct="1">
              <a:buFontTx/>
              <a:buNone/>
            </a:pPr>
            <a:r>
              <a:rPr lang="ru-RU" sz="4000" b="1" smtClean="0"/>
              <a:t>научно-исследовательской деятельности: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1 ЭТАП.   Мотивация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684213" y="1844675"/>
            <a:ext cx="6696075" cy="4106863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ru-RU" sz="3200" smtClean="0"/>
              <a:t>  Нет необходимости   лишний раз расспрашивать ребенка о его интересах, увлечения в области литературы;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endParaRPr lang="ru-RU" sz="3200" smtClean="0"/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ru-RU" sz="3200" smtClean="0"/>
              <a:t> Широкий </a:t>
            </a:r>
            <a:r>
              <a:rPr lang="ru-RU" sz="2800" smtClean="0"/>
              <a:t>выбор тем.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04788" y="620713"/>
            <a:ext cx="8112125" cy="1800225"/>
          </a:xfrm>
        </p:spPr>
        <p:txBody>
          <a:bodyPr/>
          <a:lstStyle/>
          <a:p>
            <a:pPr eaLnBrk="1" hangingPunct="1"/>
            <a:r>
              <a:rPr lang="ru-RU" sz="4000" b="1" smtClean="0"/>
              <a:t>  2 ЭТАП. </a:t>
            </a:r>
            <a:br>
              <a:rPr lang="ru-RU" sz="4000" b="1" smtClean="0"/>
            </a:br>
            <a:r>
              <a:rPr lang="ru-RU" sz="4000" b="1" smtClean="0"/>
              <a:t> </a:t>
            </a:r>
            <a:r>
              <a:rPr lang="ru-RU" sz="3200" b="1" smtClean="0"/>
              <a:t>Корректировка и  конкретизация темы  исследовательской работы</a:t>
            </a:r>
            <a:endParaRPr lang="ru-RU" sz="3200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204788" y="2565400"/>
            <a:ext cx="7488237" cy="40322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sz="2800" smtClean="0"/>
              <a:t>Наличие исследовательских работ в интернете по выбранной теме поможет увидеть уровень разработанности темы, скорректировать её и конкретизировать;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sz="2800" smtClean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sz="2800" smtClean="0"/>
              <a:t>Учащиеся имеют широкую возможность познакомиться с принципами научного исследования, оформления работы.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3338" y="620713"/>
            <a:ext cx="8910637" cy="914400"/>
          </a:xfrm>
        </p:spPr>
        <p:txBody>
          <a:bodyPr/>
          <a:lstStyle/>
          <a:p>
            <a:pPr eaLnBrk="1" hangingPunct="1"/>
            <a:r>
              <a:rPr lang="ru-RU" sz="4000" b="1" smtClean="0"/>
              <a:t>  3 ЭТАП. </a:t>
            </a:r>
            <a:br>
              <a:rPr lang="ru-RU" sz="4000" b="1" smtClean="0"/>
            </a:br>
            <a:r>
              <a:rPr lang="ru-RU" sz="4000" b="1" smtClean="0"/>
              <a:t>  </a:t>
            </a:r>
            <a:r>
              <a:rPr lang="ru-RU" sz="3000" b="1" smtClean="0"/>
              <a:t>Определение круга  изучаемых источников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179388" y="2205038"/>
            <a:ext cx="8002587" cy="38195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sz="2800" smtClean="0"/>
              <a:t>Экономия времени, так как отпадает необходимость в посещении и работе в библиотеке;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sz="2800" smtClean="0"/>
              <a:t>Быстрота в конспектировании(копировании) источников;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sz="2800" smtClean="0"/>
              <a:t>Интернет-каталоги упрощают и существенно ускоряют поиск нужного образовательного ресурса.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7715250" cy="1439863"/>
          </a:xfrm>
        </p:spPr>
        <p:txBody>
          <a:bodyPr/>
          <a:lstStyle/>
          <a:p>
            <a:pPr eaLnBrk="1" hangingPunct="1"/>
            <a:r>
              <a:rPr lang="ru-RU" sz="4000" b="1" smtClean="0"/>
              <a:t>4 ЭТАП.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</a:t>
            </a:r>
            <a:r>
              <a:rPr lang="ru-RU" sz="3200" b="1" smtClean="0"/>
              <a:t>Сбор материала по теме исследования и его систематизация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250825" y="2276475"/>
            <a:ext cx="7572375" cy="36750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sz="2800" smtClean="0"/>
              <a:t>Упрощается (по времени и физическим усилиям) сама процедура сбора материала (его копирование в папки документов);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sz="2800" smtClean="0"/>
              <a:t>Эффективно собранный материал можно систематизировать;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sz="2800" smtClean="0"/>
              <a:t>При использовании в работе анкетирования легче организовать Интернет-голосование.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6324600" cy="1268413"/>
          </a:xfrm>
        </p:spPr>
        <p:txBody>
          <a:bodyPr/>
          <a:lstStyle/>
          <a:p>
            <a:pPr eaLnBrk="1" hangingPunct="1"/>
            <a:r>
              <a:rPr lang="ru-RU" sz="4000" b="1" smtClean="0"/>
              <a:t>5 ЭТАП. </a:t>
            </a:r>
            <a:r>
              <a:rPr lang="ru-RU" smtClean="0"/>
              <a:t/>
            </a:r>
            <a:br>
              <a:rPr lang="ru-RU" smtClean="0"/>
            </a:br>
            <a:r>
              <a:rPr lang="ru-RU" sz="3200" b="1" smtClean="0"/>
              <a:t>Оформление исследовательской работы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457200" y="2565400"/>
            <a:ext cx="6324600" cy="3530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sz="3200" smtClean="0"/>
              <a:t>Коррекция электронной версии исследовательской работы проходит быстрее и с меньшей нагрузкой для учителя.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ter_era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ncial_status">
      <a:majorFont>
        <a:latin typeface="Eras Bold ITC"/>
        <a:ea typeface=""/>
        <a:cs typeface=""/>
      </a:majorFont>
      <a:minorFont>
        <a:latin typeface="Eras Bol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Компьютерная эпоха</Template>
  <TotalTime>0</TotalTime>
  <Words>255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Eras Bold ITC</vt:lpstr>
      <vt:lpstr>Calibri</vt:lpstr>
      <vt:lpstr>AmbassadoreType</vt:lpstr>
      <vt:lpstr>Uk_Antique</vt:lpstr>
      <vt:lpstr>Wingdings</vt:lpstr>
      <vt:lpstr>Times New Roman</vt:lpstr>
      <vt:lpstr>computer_era</vt:lpstr>
      <vt:lpstr>ПЕДСОВЕТ   11.01.2013г.</vt:lpstr>
      <vt:lpstr>Использование инновационных технологий при написании  научно-исследовательских  работ</vt:lpstr>
      <vt:lpstr>«Наставник должен только помогать воспитаннику бороться с трудностями  постижения  того или иного предмета;  не учить,  а только помогать учиться».  К. Д. Ушинский  </vt:lpstr>
      <vt:lpstr>Презентация PowerPoint</vt:lpstr>
      <vt:lpstr>1 ЭТАП.   Мотивация</vt:lpstr>
      <vt:lpstr>  2 ЭТАП.   Корректировка и  конкретизация темы  исследовательской работы</vt:lpstr>
      <vt:lpstr>  3 ЭТАП.    Определение круга  изучаемых источников</vt:lpstr>
      <vt:lpstr>4 ЭТАП.    Сбор материала по теме исследования и его систематизация</vt:lpstr>
      <vt:lpstr>5 ЭТАП.  Оформление исследовательской работы</vt:lpstr>
      <vt:lpstr>6 ЭТАП. Публичное выступление</vt:lpstr>
      <vt:lpstr>7 ЭТАП.  Анализ научно-исследовательской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ВНИМАНИЕ!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2013-01-02T06:05:11Z</dcterms:created>
  <dcterms:modified xsi:type="dcterms:W3CDTF">2013-01-10T17:37:30Z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TC103367859990</vt:lpwstr>
  </property>
</Properties>
</file>