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4" r:id="rId10"/>
    <p:sldId id="275" r:id="rId11"/>
    <p:sldId id="276" r:id="rId12"/>
    <p:sldId id="27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8" r:id="rId21"/>
    <p:sldId id="27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2" d="100"/>
          <a:sy n="112" d="100"/>
        </p:scale>
        <p:origin x="8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EE787-1E2E-4430-A670-3E2DBBA15F5E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01BC4EB1-06E9-496B-9D83-61284EEF5E95}">
      <dgm:prSet phldrT="[Текст]"/>
      <dgm:spPr/>
      <dgm:t>
        <a:bodyPr/>
        <a:lstStyle/>
        <a:p>
          <a:r>
            <a:rPr lang="uk-UA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повторив…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9C858-DF1A-4DD7-BA7B-173468B82323}" type="parTrans" cxnId="{904660E1-775F-4A7D-816A-8ACBE1A5274A}">
      <dgm:prSet/>
      <dgm:spPr/>
      <dgm:t>
        <a:bodyPr/>
        <a:lstStyle/>
        <a:p>
          <a:endParaRPr lang="ru-RU"/>
        </a:p>
      </dgm:t>
    </dgm:pt>
    <dgm:pt modelId="{ADCFD84D-125A-4D52-A320-3006B06F3D1B}" type="sibTrans" cxnId="{904660E1-775F-4A7D-816A-8ACBE1A5274A}">
      <dgm:prSet/>
      <dgm:spPr/>
      <dgm:t>
        <a:bodyPr/>
        <a:lstStyle/>
        <a:p>
          <a:endParaRPr lang="ru-RU"/>
        </a:p>
      </dgm:t>
    </dgm:pt>
    <dgm:pt modelId="{956C8151-3F53-4D1F-9E28-EE7F88EA865E}">
      <dgm:prSet phldrT="[Текст]" custT="1"/>
      <dgm:spPr/>
      <dgm:t>
        <a:bodyPr/>
        <a:lstStyle/>
        <a:p>
          <a:r>
            <a:rPr lang="uk-UA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 вивчив…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B3CE63-8DED-4642-A79C-27E0B6A8587D}" type="parTrans" cxnId="{8F0B4E09-38C3-4A4B-BF99-F86E45AC72EB}">
      <dgm:prSet/>
      <dgm:spPr/>
      <dgm:t>
        <a:bodyPr/>
        <a:lstStyle/>
        <a:p>
          <a:endParaRPr lang="ru-RU"/>
        </a:p>
      </dgm:t>
    </dgm:pt>
    <dgm:pt modelId="{BD197208-FA25-411F-B30C-66F8E82DE9A3}" type="sibTrans" cxnId="{8F0B4E09-38C3-4A4B-BF99-F86E45AC72EB}">
      <dgm:prSet/>
      <dgm:spPr/>
      <dgm:t>
        <a:bodyPr/>
        <a:lstStyle/>
        <a:p>
          <a:endParaRPr lang="ru-RU"/>
        </a:p>
      </dgm:t>
    </dgm:pt>
    <dgm:pt modelId="{B74AB64F-5FE1-4B8F-B203-04134D7DB834}">
      <dgm:prSet phldrT="[Текст]" custT="1"/>
      <dgm:spPr/>
      <dgm:t>
        <a:bodyPr/>
        <a:lstStyle/>
        <a:p>
          <a:r>
            <a:rPr lang="uk-UA" sz="25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навчився…</a:t>
          </a:r>
          <a:endParaRPr lang="ru-RU" sz="25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07D801-7A45-4E99-9163-8D322AC285D1}" type="parTrans" cxnId="{38002FC1-1FB9-4853-B023-9359E11A21AE}">
      <dgm:prSet/>
      <dgm:spPr/>
      <dgm:t>
        <a:bodyPr/>
        <a:lstStyle/>
        <a:p>
          <a:endParaRPr lang="ru-RU"/>
        </a:p>
      </dgm:t>
    </dgm:pt>
    <dgm:pt modelId="{0E6A6B70-C6E5-4C30-A2BF-4A3680B60500}" type="sibTrans" cxnId="{38002FC1-1FB9-4853-B023-9359E11A21AE}">
      <dgm:prSet/>
      <dgm:spPr/>
      <dgm:t>
        <a:bodyPr/>
        <a:lstStyle/>
        <a:p>
          <a:endParaRPr lang="ru-RU"/>
        </a:p>
      </dgm:t>
    </dgm:pt>
    <dgm:pt modelId="{20D29A2A-3894-4984-B8AE-D17D685F1BD1}" type="pres">
      <dgm:prSet presAssocID="{9C2EE787-1E2E-4430-A670-3E2DBBA15F5E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048EF4B-3916-4C25-87C5-0707854881CD}" type="pres">
      <dgm:prSet presAssocID="{01BC4EB1-06E9-496B-9D83-61284EEF5E95}" presName="composite" presStyleCnt="0"/>
      <dgm:spPr/>
    </dgm:pt>
    <dgm:pt modelId="{A494EAA6-CBC6-4420-ACDD-3AE1CA4BAD43}" type="pres">
      <dgm:prSet presAssocID="{01BC4EB1-06E9-496B-9D83-61284EEF5E95}" presName="LShape" presStyleLbl="alignNode1" presStyleIdx="0" presStyleCnt="5"/>
      <dgm:spPr/>
    </dgm:pt>
    <dgm:pt modelId="{7EB45D69-FD87-445C-9B4A-EABADA1B7DEC}" type="pres">
      <dgm:prSet presAssocID="{01BC4EB1-06E9-496B-9D83-61284EEF5E95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0C260F-2034-457F-B71C-8020B080C819}" type="pres">
      <dgm:prSet presAssocID="{01BC4EB1-06E9-496B-9D83-61284EEF5E95}" presName="Triangle" presStyleLbl="alignNode1" presStyleIdx="1" presStyleCnt="5"/>
      <dgm:spPr/>
    </dgm:pt>
    <dgm:pt modelId="{29A5F740-AD79-4B21-AF7D-32ADE7B93DE9}" type="pres">
      <dgm:prSet presAssocID="{ADCFD84D-125A-4D52-A320-3006B06F3D1B}" presName="sibTrans" presStyleCnt="0"/>
      <dgm:spPr/>
    </dgm:pt>
    <dgm:pt modelId="{B33608AB-F7E2-4B44-95FE-E26189600A76}" type="pres">
      <dgm:prSet presAssocID="{ADCFD84D-125A-4D52-A320-3006B06F3D1B}" presName="space" presStyleCnt="0"/>
      <dgm:spPr/>
    </dgm:pt>
    <dgm:pt modelId="{DB1ED7B1-3232-4CC1-A36F-5C5EA87BEBB4}" type="pres">
      <dgm:prSet presAssocID="{956C8151-3F53-4D1F-9E28-EE7F88EA865E}" presName="composite" presStyleCnt="0"/>
      <dgm:spPr/>
    </dgm:pt>
    <dgm:pt modelId="{3206DB80-D2ED-46D3-BFB7-834687551495}" type="pres">
      <dgm:prSet presAssocID="{956C8151-3F53-4D1F-9E28-EE7F88EA865E}" presName="LShape" presStyleLbl="alignNode1" presStyleIdx="2" presStyleCnt="5"/>
      <dgm:spPr/>
    </dgm:pt>
    <dgm:pt modelId="{A9C6B31A-5EAE-4D56-AC56-9E3BE6C15F3B}" type="pres">
      <dgm:prSet presAssocID="{956C8151-3F53-4D1F-9E28-EE7F88EA865E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14A115-8C6E-46E0-A831-6BC91DAC3634}" type="pres">
      <dgm:prSet presAssocID="{956C8151-3F53-4D1F-9E28-EE7F88EA865E}" presName="Triangle" presStyleLbl="alignNode1" presStyleIdx="3" presStyleCnt="5"/>
      <dgm:spPr/>
    </dgm:pt>
    <dgm:pt modelId="{465E1FEA-E4E5-4528-8479-8596DD1B9F7F}" type="pres">
      <dgm:prSet presAssocID="{BD197208-FA25-411F-B30C-66F8E82DE9A3}" presName="sibTrans" presStyleCnt="0"/>
      <dgm:spPr/>
    </dgm:pt>
    <dgm:pt modelId="{979F4E48-A5CC-4663-AC57-83C5A055F340}" type="pres">
      <dgm:prSet presAssocID="{BD197208-FA25-411F-B30C-66F8E82DE9A3}" presName="space" presStyleCnt="0"/>
      <dgm:spPr/>
    </dgm:pt>
    <dgm:pt modelId="{EAAE250E-51BA-424E-8A16-B10AD6838B0F}" type="pres">
      <dgm:prSet presAssocID="{B74AB64F-5FE1-4B8F-B203-04134D7DB834}" presName="composite" presStyleCnt="0"/>
      <dgm:spPr/>
    </dgm:pt>
    <dgm:pt modelId="{E0B5857B-734F-4DC2-B6E9-751CA4614317}" type="pres">
      <dgm:prSet presAssocID="{B74AB64F-5FE1-4B8F-B203-04134D7DB834}" presName="LShape" presStyleLbl="alignNode1" presStyleIdx="4" presStyleCnt="5"/>
      <dgm:spPr/>
    </dgm:pt>
    <dgm:pt modelId="{00674ECF-8698-428D-A4AB-B2C69A8F424A}" type="pres">
      <dgm:prSet presAssocID="{B74AB64F-5FE1-4B8F-B203-04134D7DB834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F0B4E09-38C3-4A4B-BF99-F86E45AC72EB}" srcId="{9C2EE787-1E2E-4430-A670-3E2DBBA15F5E}" destId="{956C8151-3F53-4D1F-9E28-EE7F88EA865E}" srcOrd="1" destOrd="0" parTransId="{F1B3CE63-8DED-4642-A79C-27E0B6A8587D}" sibTransId="{BD197208-FA25-411F-B30C-66F8E82DE9A3}"/>
    <dgm:cxn modelId="{5D908EF1-3E27-48B0-8A1A-1D5E18C585C4}" type="presOf" srcId="{01BC4EB1-06E9-496B-9D83-61284EEF5E95}" destId="{7EB45D69-FD87-445C-9B4A-EABADA1B7DEC}" srcOrd="0" destOrd="0" presId="urn:microsoft.com/office/officeart/2009/3/layout/StepUpProcess"/>
    <dgm:cxn modelId="{B6796E4E-6E6A-4528-8797-84486FD438FC}" type="presOf" srcId="{9C2EE787-1E2E-4430-A670-3E2DBBA15F5E}" destId="{20D29A2A-3894-4984-B8AE-D17D685F1BD1}" srcOrd="0" destOrd="0" presId="urn:microsoft.com/office/officeart/2009/3/layout/StepUpProcess"/>
    <dgm:cxn modelId="{BE39C849-F175-4E07-94F8-E0E9BD233C5E}" type="presOf" srcId="{956C8151-3F53-4D1F-9E28-EE7F88EA865E}" destId="{A9C6B31A-5EAE-4D56-AC56-9E3BE6C15F3B}" srcOrd="0" destOrd="0" presId="urn:microsoft.com/office/officeart/2009/3/layout/StepUpProcess"/>
    <dgm:cxn modelId="{904660E1-775F-4A7D-816A-8ACBE1A5274A}" srcId="{9C2EE787-1E2E-4430-A670-3E2DBBA15F5E}" destId="{01BC4EB1-06E9-496B-9D83-61284EEF5E95}" srcOrd="0" destOrd="0" parTransId="{8529C858-DF1A-4DD7-BA7B-173468B82323}" sibTransId="{ADCFD84D-125A-4D52-A320-3006B06F3D1B}"/>
    <dgm:cxn modelId="{38002FC1-1FB9-4853-B023-9359E11A21AE}" srcId="{9C2EE787-1E2E-4430-A670-3E2DBBA15F5E}" destId="{B74AB64F-5FE1-4B8F-B203-04134D7DB834}" srcOrd="2" destOrd="0" parTransId="{DF07D801-7A45-4E99-9163-8D322AC285D1}" sibTransId="{0E6A6B70-C6E5-4C30-A2BF-4A3680B60500}"/>
    <dgm:cxn modelId="{EC3DD1FF-B93D-490F-9885-752F41546A1E}" type="presOf" srcId="{B74AB64F-5FE1-4B8F-B203-04134D7DB834}" destId="{00674ECF-8698-428D-A4AB-B2C69A8F424A}" srcOrd="0" destOrd="0" presId="urn:microsoft.com/office/officeart/2009/3/layout/StepUpProcess"/>
    <dgm:cxn modelId="{6D790195-CC8E-470E-9D3B-63857C3348D1}" type="presParOf" srcId="{20D29A2A-3894-4984-B8AE-D17D685F1BD1}" destId="{0048EF4B-3916-4C25-87C5-0707854881CD}" srcOrd="0" destOrd="0" presId="urn:microsoft.com/office/officeart/2009/3/layout/StepUpProcess"/>
    <dgm:cxn modelId="{4492A0E8-97E6-4FD4-8AFD-7248FB3907F6}" type="presParOf" srcId="{0048EF4B-3916-4C25-87C5-0707854881CD}" destId="{A494EAA6-CBC6-4420-ACDD-3AE1CA4BAD43}" srcOrd="0" destOrd="0" presId="urn:microsoft.com/office/officeart/2009/3/layout/StepUpProcess"/>
    <dgm:cxn modelId="{30000F8A-2696-4C51-B540-F0E98F8640E9}" type="presParOf" srcId="{0048EF4B-3916-4C25-87C5-0707854881CD}" destId="{7EB45D69-FD87-445C-9B4A-EABADA1B7DEC}" srcOrd="1" destOrd="0" presId="urn:microsoft.com/office/officeart/2009/3/layout/StepUpProcess"/>
    <dgm:cxn modelId="{D4403E41-01CA-43ED-A53F-90D6FB59AE77}" type="presParOf" srcId="{0048EF4B-3916-4C25-87C5-0707854881CD}" destId="{410C260F-2034-457F-B71C-8020B080C819}" srcOrd="2" destOrd="0" presId="urn:microsoft.com/office/officeart/2009/3/layout/StepUpProcess"/>
    <dgm:cxn modelId="{690B373B-3221-4949-9482-E186403FCEB5}" type="presParOf" srcId="{20D29A2A-3894-4984-B8AE-D17D685F1BD1}" destId="{29A5F740-AD79-4B21-AF7D-32ADE7B93DE9}" srcOrd="1" destOrd="0" presId="urn:microsoft.com/office/officeart/2009/3/layout/StepUpProcess"/>
    <dgm:cxn modelId="{EAEEDF52-063C-4104-A88A-2C5C806A8CFD}" type="presParOf" srcId="{29A5F740-AD79-4B21-AF7D-32ADE7B93DE9}" destId="{B33608AB-F7E2-4B44-95FE-E26189600A76}" srcOrd="0" destOrd="0" presId="urn:microsoft.com/office/officeart/2009/3/layout/StepUpProcess"/>
    <dgm:cxn modelId="{6ED65702-DB3B-427E-AE16-454AE4417D71}" type="presParOf" srcId="{20D29A2A-3894-4984-B8AE-D17D685F1BD1}" destId="{DB1ED7B1-3232-4CC1-A36F-5C5EA87BEBB4}" srcOrd="2" destOrd="0" presId="urn:microsoft.com/office/officeart/2009/3/layout/StepUpProcess"/>
    <dgm:cxn modelId="{7383DF1D-9C71-4755-A682-BA7350991FE5}" type="presParOf" srcId="{DB1ED7B1-3232-4CC1-A36F-5C5EA87BEBB4}" destId="{3206DB80-D2ED-46D3-BFB7-834687551495}" srcOrd="0" destOrd="0" presId="urn:microsoft.com/office/officeart/2009/3/layout/StepUpProcess"/>
    <dgm:cxn modelId="{EA84E112-378C-474A-9A1D-73793E11B33A}" type="presParOf" srcId="{DB1ED7B1-3232-4CC1-A36F-5C5EA87BEBB4}" destId="{A9C6B31A-5EAE-4D56-AC56-9E3BE6C15F3B}" srcOrd="1" destOrd="0" presId="urn:microsoft.com/office/officeart/2009/3/layout/StepUpProcess"/>
    <dgm:cxn modelId="{9D6F86F3-6EA7-4F6D-8201-CD33CB418404}" type="presParOf" srcId="{DB1ED7B1-3232-4CC1-A36F-5C5EA87BEBB4}" destId="{7414A115-8C6E-46E0-A831-6BC91DAC3634}" srcOrd="2" destOrd="0" presId="urn:microsoft.com/office/officeart/2009/3/layout/StepUpProcess"/>
    <dgm:cxn modelId="{D3FEFFFC-871D-4ADD-BB40-B27E9E40793A}" type="presParOf" srcId="{20D29A2A-3894-4984-B8AE-D17D685F1BD1}" destId="{465E1FEA-E4E5-4528-8479-8596DD1B9F7F}" srcOrd="3" destOrd="0" presId="urn:microsoft.com/office/officeart/2009/3/layout/StepUpProcess"/>
    <dgm:cxn modelId="{7D3E2913-BC47-4AC0-A39D-72AFB4A55864}" type="presParOf" srcId="{465E1FEA-E4E5-4528-8479-8596DD1B9F7F}" destId="{979F4E48-A5CC-4663-AC57-83C5A055F340}" srcOrd="0" destOrd="0" presId="urn:microsoft.com/office/officeart/2009/3/layout/StepUpProcess"/>
    <dgm:cxn modelId="{C323642D-39DC-412B-B140-87D18BDC28A6}" type="presParOf" srcId="{20D29A2A-3894-4984-B8AE-D17D685F1BD1}" destId="{EAAE250E-51BA-424E-8A16-B10AD6838B0F}" srcOrd="4" destOrd="0" presId="urn:microsoft.com/office/officeart/2009/3/layout/StepUpProcess"/>
    <dgm:cxn modelId="{4CFA10F9-593F-412C-9844-F4F52E62F3BF}" type="presParOf" srcId="{EAAE250E-51BA-424E-8A16-B10AD6838B0F}" destId="{E0B5857B-734F-4DC2-B6E9-751CA4614317}" srcOrd="0" destOrd="0" presId="urn:microsoft.com/office/officeart/2009/3/layout/StepUpProcess"/>
    <dgm:cxn modelId="{8F4A8CBB-3CF4-4F5D-AC44-90E5C2FF2FB9}" type="presParOf" srcId="{EAAE250E-51BA-424E-8A16-B10AD6838B0F}" destId="{00674ECF-8698-428D-A4AB-B2C69A8F424A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94EAA6-CBC6-4420-ACDD-3AE1CA4BAD43}">
      <dsp:nvSpPr>
        <dsp:cNvPr id="0" name=""/>
        <dsp:cNvSpPr/>
      </dsp:nvSpPr>
      <dsp:spPr>
        <a:xfrm rot="5400000">
          <a:off x="421942" y="1246841"/>
          <a:ext cx="1270666" cy="211436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B45D69-FD87-445C-9B4A-EABADA1B7DEC}">
      <dsp:nvSpPr>
        <dsp:cNvPr id="0" name=""/>
        <dsp:cNvSpPr/>
      </dsp:nvSpPr>
      <dsp:spPr>
        <a:xfrm>
          <a:off x="209836" y="1878580"/>
          <a:ext cx="1908856" cy="167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повторив…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09836" y="1878580"/>
        <a:ext cx="1908856" cy="1673225"/>
      </dsp:txXfrm>
    </dsp:sp>
    <dsp:sp modelId="{410C260F-2034-457F-B71C-8020B080C819}">
      <dsp:nvSpPr>
        <dsp:cNvPr id="0" name=""/>
        <dsp:cNvSpPr/>
      </dsp:nvSpPr>
      <dsp:spPr>
        <a:xfrm>
          <a:off x="1758531" y="1091180"/>
          <a:ext cx="360161" cy="360161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6DB80-D2ED-46D3-BFB7-834687551495}">
      <dsp:nvSpPr>
        <dsp:cNvPr id="0" name=""/>
        <dsp:cNvSpPr/>
      </dsp:nvSpPr>
      <dsp:spPr>
        <a:xfrm rot="5400000">
          <a:off x="2758756" y="668594"/>
          <a:ext cx="1270666" cy="211436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C6B31A-5EAE-4D56-AC56-9E3BE6C15F3B}">
      <dsp:nvSpPr>
        <dsp:cNvPr id="0" name=""/>
        <dsp:cNvSpPr/>
      </dsp:nvSpPr>
      <dsp:spPr>
        <a:xfrm>
          <a:off x="2546650" y="1300333"/>
          <a:ext cx="1908856" cy="167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 вивчив…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46650" y="1300333"/>
        <a:ext cx="1908856" cy="1673225"/>
      </dsp:txXfrm>
    </dsp:sp>
    <dsp:sp modelId="{7414A115-8C6E-46E0-A831-6BC91DAC3634}">
      <dsp:nvSpPr>
        <dsp:cNvPr id="0" name=""/>
        <dsp:cNvSpPr/>
      </dsp:nvSpPr>
      <dsp:spPr>
        <a:xfrm>
          <a:off x="4095345" y="512933"/>
          <a:ext cx="360161" cy="360161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B5857B-734F-4DC2-B6E9-751CA4614317}">
      <dsp:nvSpPr>
        <dsp:cNvPr id="0" name=""/>
        <dsp:cNvSpPr/>
      </dsp:nvSpPr>
      <dsp:spPr>
        <a:xfrm rot="5400000">
          <a:off x="5095569" y="90347"/>
          <a:ext cx="1270666" cy="211436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674ECF-8698-428D-A4AB-B2C69A8F424A}">
      <dsp:nvSpPr>
        <dsp:cNvPr id="0" name=""/>
        <dsp:cNvSpPr/>
      </dsp:nvSpPr>
      <dsp:spPr>
        <a:xfrm>
          <a:off x="4883463" y="722086"/>
          <a:ext cx="1908856" cy="1673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Я навчився…</a:t>
          </a:r>
          <a:endParaRPr lang="ru-RU" sz="25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83463" y="722086"/>
        <a:ext cx="1908856" cy="16732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CFBBF-EADC-48BF-93FC-53314867512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F4670-FDCE-4057-85A5-84314EC68C8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8560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02C47-8ADC-40C0-8327-6A5023EFE4A7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C56FF-133E-47E3-92F2-46505C3E683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058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65D80-0B84-4F73-8B30-8CD7D6D3754B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BF4A1-1AF8-4156-8C34-34E8F8C1BD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78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2D19F-5169-421B-AE59-0FF2EA14FB7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44C92-0FC2-4274-91B6-D8AA2F9E3C3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2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B1A52-743E-41E1-AEAB-77DB379F35C9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CCC2E8-441C-46D4-B6AD-AE6110496CC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62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078E5-826D-4E75-924C-2F900E0014F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C54AA-01E5-443D-8E8D-E82EFD9FFF3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952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1B9F5C-966A-4CAD-B811-4582A911259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7C3E41-B515-4A9B-AD3F-6231A8312E0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326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6A040-539A-4D4E-82E3-E2BF58429F3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03794-9504-4A84-A10B-D78152E502B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55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68470-243E-45F6-9BDD-6654A45F441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BB0574-6118-42FB-842C-4171DBDF0A9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50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027AC-C604-4DAF-BBBA-4B2692FD8851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28A70-27F5-4878-A58C-2B79693507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61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5DC42-5F91-4F61-8BD0-701BEA7C738E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3E567C-90AA-45D5-BE7A-6B7C0C17954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52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7F95E1-98FD-46DC-BC31-E7C9B1AE918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5B315E5-FBCE-4EEB-88EB-21AEA0FB43D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0.png"/><Relationship Id="rId4" Type="http://schemas.openxmlformats.org/officeDocument/2006/relationships/image" Target="../media/image29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gi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275856" y="3789040"/>
            <a:ext cx="5616623" cy="2592287"/>
          </a:xfrm>
        </p:spPr>
        <p:txBody>
          <a:bodyPr/>
          <a:lstStyle/>
          <a:p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Застосування інтеграл</a:t>
            </a:r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uk-UA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при розв'язуванні прикладних задач</a:t>
            </a:r>
            <a:endParaRPr lang="ru-RU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75"/>
            <a:ext cx="6400800" cy="1752600"/>
          </a:xfrm>
        </p:spPr>
        <p:txBody>
          <a:bodyPr/>
          <a:lstStyle/>
          <a:p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Загальноосвітня школа </a:t>
            </a:r>
            <a:r>
              <a:rPr lang="en-US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I-III</a:t>
            </a:r>
            <a:r>
              <a:rPr lang="uk-UA" sz="2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ступенів №2</a:t>
            </a:r>
          </a:p>
          <a:p>
            <a:r>
              <a:rPr lang="uk-UA" sz="2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м.Красноармійськ</a:t>
            </a:r>
            <a:endParaRPr lang="ru-RU" sz="20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b="1" dirty="0" smtClean="0">
                <a:latin typeface="Bookman Old Style" panose="02050604050505020204" pitchFamily="18" charset="0"/>
              </a:rPr>
              <a:t>Яку фігуру ви бачите всередині?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1760" y="1556792"/>
            <a:ext cx="4516927" cy="424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Bookman Old Style" panose="02050604050505020204" pitchFamily="18" charset="0"/>
              </a:rPr>
              <a:t>Прямі обвиті мотузками. </a:t>
            </a:r>
            <a:br>
              <a:rPr lang="uk-UA" sz="3200" b="1" dirty="0" smtClean="0">
                <a:latin typeface="Bookman Old Style" panose="02050604050505020204" pitchFamily="18" charset="0"/>
              </a:rPr>
            </a:br>
            <a:r>
              <a:rPr lang="uk-UA" sz="3200" b="1" dirty="0" smtClean="0">
                <a:latin typeface="Bookman Old Style" panose="02050604050505020204" pitchFamily="18" charset="0"/>
              </a:rPr>
              <a:t>Чи вони паралельні?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1840" y="1700808"/>
            <a:ext cx="2880320" cy="448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Bookman Old Style" panose="02050604050505020204" pitchFamily="18" charset="0"/>
              </a:rPr>
              <a:t>Який круг більше?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772816"/>
            <a:ext cx="6168662" cy="370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50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/>
          <a:lstStyle/>
          <a:p>
            <a:r>
              <a:rPr lang="uk-UA" sz="6000" b="1" u="sng" dirty="0" smtClean="0"/>
              <a:t>Застосування інтеграла</a:t>
            </a:r>
            <a:endParaRPr lang="ru-RU" sz="6000" b="1" u="sng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805897"/>
            <a:ext cx="3546648" cy="25299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10963"/>
            <a:ext cx="2880320" cy="20546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72023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51216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«Геометри»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744" y="3284984"/>
            <a:ext cx="2743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476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«Фізики»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662" y="2708920"/>
            <a:ext cx="2755347" cy="30516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54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028700"/>
            <a:ext cx="82296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творчої</a:t>
            </a:r>
            <a: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групи </a:t>
            </a:r>
            <a:br>
              <a:rPr lang="uk-UA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4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«Економісти»</a:t>
            </a:r>
            <a:endParaRPr lang="ru-RU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3657143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072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5201"/>
            <a:ext cx="8229600" cy="1143000"/>
          </a:xfrm>
        </p:spPr>
        <p:txBody>
          <a:bodyPr/>
          <a:lstStyle/>
          <a:p>
            <a:r>
              <a:rPr lang="uk-UA" b="1" u="sng" dirty="0" smtClean="0"/>
              <a:t>Прикладні задачі</a:t>
            </a:r>
            <a:endParaRPr lang="ru-RU" b="1" u="sng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59820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 CYR" panose="020206030504050203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Обчислити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площу фігури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обмежена лініями</a:t>
            </a:r>
            <a:r>
              <a:rPr lang="uk-UA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3568" y="112474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700466"/>
              </p:ext>
            </p:extLst>
          </p:nvPr>
        </p:nvGraphicFramePr>
        <p:xfrm>
          <a:off x="3217595" y="1923300"/>
          <a:ext cx="2548334" cy="54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5" name="Уравнение" r:id="rId3" imgW="1079500" imgH="228600" progId="Equation.3">
                  <p:embed/>
                </p:oleObj>
              </mc:Choice>
              <mc:Fallback>
                <p:oleObj name="Уравнение" r:id="rId3" imgW="10795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7595" y="1923300"/>
                        <a:ext cx="2548334" cy="5412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25152" y="2780928"/>
            <a:ext cx="8133221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Для кращого обслуговування заїзду гонок серії „Формула-1” майстри визначили найкращий закон зміни швидкості руху автомобіля прямою трасою: 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2·(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+2)</a:t>
            </a:r>
            <a:r>
              <a:rPr kumimoji="0" lang="uk-UA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5/2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Який шлях проїде пілот цієї гонки за 7 секунд від початку руху? Який шлях він проїде за сьому секунду?</a:t>
            </a:r>
            <a:endParaRPr kumimoji="0" lang="uk-UA" sz="20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457200" y="4546198"/>
            <a:ext cx="810117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3. Продуктивність  праці  робітника протягом дня задається функцією 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= – 0,00645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uk-UA" sz="2000" b="1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+ 0,05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+ 0,5  (</a:t>
            </a:r>
            <a:r>
              <a:rPr kumimoji="0" lang="uk-UA" sz="20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грош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од./год), де 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час в годинах від початку роботи, 0 </a:t>
            </a:r>
            <a:r>
              <a:rPr kumimoji="0" lang="en-US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≤ t ≤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8. Знайти функцію,</a:t>
            </a:r>
            <a:r>
              <a:rPr lang="uk-UA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яка показує обсяг продукції (у вартісному виразі) та його величину за робочий день. </a:t>
            </a:r>
            <a:r>
              <a:rPr kumimoji="0" lang="uk-UA" sz="2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uk-UA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9418155"/>
              </p:ext>
            </p:extLst>
          </p:nvPr>
        </p:nvGraphicFramePr>
        <p:xfrm>
          <a:off x="-742096" y="5361806"/>
          <a:ext cx="520815" cy="262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Уравнение" r:id="rId5" imgW="622030" imgH="203112" progId="Equation.3">
                  <p:embed/>
                </p:oleObj>
              </mc:Choice>
              <mc:Fallback>
                <p:oleObj name="Уравнение" r:id="rId5" imgW="622030" imgH="203112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42096" y="5361806"/>
                        <a:ext cx="520815" cy="262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 build="allAtOnce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6018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Вправа «Сходинки»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546330659"/>
              </p:ext>
            </p:extLst>
          </p:nvPr>
        </p:nvGraphicFramePr>
        <p:xfrm>
          <a:off x="1259632" y="1628800"/>
          <a:ext cx="67924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5687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15616" y="2060848"/>
            <a:ext cx="67687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Знайти площу пелюстка ромашки, який розміщено  між дугами парабол у=х</a:t>
            </a:r>
            <a:r>
              <a:rPr kumimoji="0" lang="uk-UA" sz="320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uk-UA" sz="3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у=</a:t>
            </a:r>
            <a:endParaRPr kumimoji="0" lang="uk-UA" sz="16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832201"/>
              </p:ext>
            </p:extLst>
          </p:nvPr>
        </p:nvGraphicFramePr>
        <p:xfrm>
          <a:off x="6588224" y="2996952"/>
          <a:ext cx="438124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Уравнение" r:id="rId3" imgW="241300" imgH="228600" progId="Equation.3">
                  <p:embed/>
                </p:oleObj>
              </mc:Choice>
              <mc:Fallback>
                <p:oleObj name="Уравнение" r:id="rId3" imgW="241300" imgH="2286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996952"/>
                        <a:ext cx="438124" cy="542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7824" y="3861048"/>
            <a:ext cx="2880320" cy="24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1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39552" y="908720"/>
            <a:ext cx="7560840" cy="4525963"/>
          </a:xfrm>
        </p:spPr>
        <p:txBody>
          <a:bodyPr/>
          <a:lstStyle/>
          <a:p>
            <a:pPr marL="0" indent="0" algn="r">
              <a:lnSpc>
                <a:spcPct val="150000"/>
              </a:lnSpc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 досить оволодіти премудрістю, потрібно також уміти користуватися нею.»</a:t>
            </a:r>
          </a:p>
          <a:p>
            <a:pPr marL="0" indent="0">
              <a:buNone/>
            </a:pPr>
            <a:endParaRPr lang="uk-UA" dirty="0"/>
          </a:p>
          <a:p>
            <a:pPr marL="0" indent="0" algn="r">
              <a:buNone/>
            </a:pP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Цицерон</a:t>
            </a:r>
            <a:endParaRPr lang="ru-RU" sz="3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4005064"/>
            <a:ext cx="1905000" cy="20478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708921"/>
            <a:ext cx="8877672" cy="864096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latin typeface="Bookman Old Style" panose="02050604050505020204" pitchFamily="18" charset="0"/>
              </a:rPr>
              <a:t>«Забути не можна пам'ятати» </a:t>
            </a:r>
            <a:endParaRPr lang="ru-RU" sz="4000" b="1" dirty="0"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4365104"/>
            <a:ext cx="2218099" cy="190424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1779420" cy="14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5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00808"/>
            <a:ext cx="8229600" cy="1143000"/>
          </a:xfrm>
        </p:spPr>
        <p:txBody>
          <a:bodyPr/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 ЗА  УРОК!!!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спасибо, анимации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955" y="3140968"/>
            <a:ext cx="6222794" cy="2364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10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566920"/>
            <a:ext cx="7488832" cy="683600"/>
          </a:xfrm>
        </p:spPr>
        <p:txBody>
          <a:bodyPr/>
          <a:lstStyle/>
          <a:p>
            <a:pPr marL="0" indent="0" algn="ctr"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 «Повторимо теорію!»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96247"/>
              </p:ext>
            </p:extLst>
          </p:nvPr>
        </p:nvGraphicFramePr>
        <p:xfrm>
          <a:off x="-688224" y="1484784"/>
          <a:ext cx="9812979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0" name="Документ" r:id="rId3" imgW="6476104" imgH="3529999" progId="Word.Document.12">
                  <p:embed/>
                </p:oleObj>
              </mc:Choice>
              <mc:Fallback>
                <p:oleObj name="Документ" r:id="rId3" imgW="6476104" imgH="352999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88224" y="1484784"/>
                        <a:ext cx="9812979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7140" y="2937663"/>
            <a:ext cx="3161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Е  Й  Б   Н  І  Ц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30354" y="2276872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  Ь  Ю Т 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81414" y="162880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 У 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46596" y="3641379"/>
            <a:ext cx="54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 Р  И  В 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Л   І  Н  І  Й   Н  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57062" y="4336354"/>
            <a:ext cx="6235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  І 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  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  Н  Т  Е   Г  Р  А  Л  Ь  Н  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6437" y="50245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  И  Ф  Е  Р  Е  Н  </a:t>
            </a:r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І  А  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04046" y="5714092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  Т   Е  Г  Р  У  В  А  Н  </a:t>
            </a:r>
            <a:r>
              <a:rPr lang="uk-UA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16" name="Picture 20" descr="http://lisyonok.ucoz.ru/smilez/ogromniye/2791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746" y="1452880"/>
            <a:ext cx="1162055" cy="11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20888"/>
            <a:ext cx="7931958" cy="1503040"/>
          </a:xfrm>
        </p:spPr>
        <p:txBody>
          <a:bodyPr/>
          <a:lstStyle/>
          <a:p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</a:t>
            </a:r>
            <a:b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«Знайди  помилку»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http://prowebber.ru/uploads/posts/2010-02/1266151156_bag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8" t="7962" r="26166" b="13541"/>
          <a:stretch/>
        </p:blipFill>
        <p:spPr bwMode="auto">
          <a:xfrm>
            <a:off x="6804248" y="4365104"/>
            <a:ext cx="1667262" cy="1806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2" name="Picture 4" descr="http://lisyonok.ucoz.ru/smilez_arbuz/MOI7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64704"/>
            <a:ext cx="1324946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667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75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5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75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539552" y="764704"/>
            <a:ext cx="6984776" cy="792088"/>
          </a:xfrm>
        </p:spPr>
        <p:txBody>
          <a:bodyPr/>
          <a:lstStyle/>
          <a:p>
            <a:pPr marL="0" indent="0">
              <a:buNone/>
            </a:pPr>
            <a:r>
              <a:rPr lang="uk-UA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«Сам собі режисер»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152">
            <a:off x="7442200" y="1189400"/>
            <a:ext cx="922630" cy="9098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26659" y="1412776"/>
            <a:ext cx="4306307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Знайти первісні для функцій: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=10х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х²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cosx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г)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=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 2x 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6х²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е)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3</a:t>
            </a:r>
          </a:p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902011" y="1939125"/>
                <a:ext cx="194421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sSup>
                        <m:sSup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011" y="1939125"/>
                <a:ext cx="1944216" cy="4070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870812" y="2335957"/>
                <a:ext cx="1685846" cy="6551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ru-RU" b="1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ru-RU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812" y="2335957"/>
                <a:ext cx="1685846" cy="65517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3874810" y="3023480"/>
                <a:ext cx="223574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𝒔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𝒊𝒏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4810" y="3023480"/>
                <a:ext cx="2235740" cy="369332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3870812" y="3421507"/>
                <a:ext cx="2466573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b="1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𝒄𝒐𝒔</m:t>
                      </m:r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812" y="3421507"/>
                <a:ext cx="2466573" cy="6109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02011" y="4079896"/>
                <a:ext cx="1944216" cy="407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ru-R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011" y="4079896"/>
                <a:ext cx="1944216" cy="4070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870812" y="4631139"/>
                <a:ext cx="17131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𝑭</m:t>
                      </m:r>
                      <m:d>
                        <m:dPr>
                          <m:ctrlP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ru-RU" b="1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𝑪</m:t>
                      </m:r>
                    </m:oMath>
                  </m:oMathPara>
                </a14:m>
                <a:endParaRPr lang="ru-RU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0812" y="4631139"/>
                <a:ext cx="1713161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28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1"/>
      <p:bldP spid="3" grpId="0"/>
      <p:bldP spid="7" grpId="0"/>
      <p:bldP spid="8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187624" y="764704"/>
            <a:ext cx="6336704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Рубрика «Сам собі режисер»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0152">
            <a:off x="7442200" y="1189400"/>
            <a:ext cx="922630" cy="9098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2235893"/>
            <a:ext cx="7488832" cy="1146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uk-UA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Скласти формулу для обчислення площі криволінійної </a:t>
            </a:r>
            <a:r>
              <a:rPr lang="uk-UA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трапеції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3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789040"/>
            <a:ext cx="3969990" cy="18173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6288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  робота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6076748"/>
                  </p:ext>
                </p:extLst>
              </p:nvPr>
            </p:nvGraphicFramePr>
            <p:xfrm>
              <a:off x="621904" y="1691680"/>
              <a:ext cx="7920880" cy="4329608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3960440"/>
                    <a:gridCol w="3960440"/>
                  </a:tblGrid>
                  <a:tr h="4329608"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1 варіант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1. Знайти невизначений інтеграл: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А)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uk-UA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     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𝒄𝒐𝒔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2</a:t>
                          </a:r>
                          <a:r>
                            <a:rPr lang="uk-UA" sz="1800" dirty="0">
                              <a:effectLst/>
                            </a:rPr>
                            <a:t>.Обчислити визначений інтеграл: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А)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  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  <m:e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uk-UA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3</a:t>
                          </a:r>
                          <a:r>
                            <a:rPr lang="uk-UA" sz="2400" dirty="0">
                              <a:effectLst/>
                            </a:rPr>
                            <a:t>. </a:t>
                          </a:r>
                          <a:r>
                            <a:rPr lang="uk-UA" sz="1800" dirty="0">
                              <a:effectLst/>
                            </a:rPr>
                            <a:t>Побудувати схематично фігуру, площа  якої  виражається таким інтегралом:                  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2 варіант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 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1. Знайти невизначений інтеграл: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А)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uk-UA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𝟔</m:t>
                                      </m:r>
                                    </m:sup>
                                  </m:s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     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subHide m:val="on"/>
                                  <m:supHide m:val="on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𝒔𝒊𝒏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2</a:t>
                          </a:r>
                          <a:r>
                            <a:rPr lang="uk-UA" sz="1800" dirty="0">
                              <a:effectLst/>
                            </a:rPr>
                            <a:t>.Обчислити визначений інтеграл: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А)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p>
                                <m:e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r>
                            <a:rPr lang="ru-RU" sz="1800" dirty="0">
                              <a:effectLst/>
                            </a:rPr>
                            <a:t>   </a:t>
                          </a:r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uk-UA" sz="1800" dirty="0">
                              <a:effectLst/>
                            </a:rPr>
                            <a:t>Б) </a:t>
                          </a: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  <m:e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uk-UA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sup>
                                  </m:s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endParaRPr lang="ru-RU" sz="1400" dirty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800" dirty="0">
                              <a:effectLst/>
                            </a:rPr>
                            <a:t>3</a:t>
                          </a:r>
                          <a:r>
                            <a:rPr lang="uk-UA" sz="2400" dirty="0">
                              <a:effectLst/>
                            </a:rPr>
                            <a:t>. </a:t>
                          </a:r>
                          <a:r>
                            <a:rPr lang="uk-UA" sz="1800" dirty="0">
                              <a:effectLst/>
                            </a:rPr>
                            <a:t>Побудувати схематично фігуру, площа  якої  виражається таким інтегралом:  </a:t>
                          </a:r>
                          <a:endParaRPr lang="uk-UA" sz="1800" dirty="0" smtClean="0">
                            <a:effectLst/>
                          </a:endParaRPr>
                        </a:p>
                        <a:p>
                          <a:pPr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nary>
                                <m:naryPr>
                                  <m:limLoc m:val="undOvr"/>
                                  <m:ctrlPr>
                                    <a:rPr lang="ru-RU" sz="18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  <m: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ru-RU" sz="1800" i="1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p>
                                      <m:r>
                                        <a:rPr lang="uk-UA" sz="1800"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sup>
                                  </m:sSup>
                                  <m:r>
                                    <a:rPr lang="uk-UA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1800">
                                      <a:effectLst/>
                                      <a:latin typeface="Cambria Math" panose="02040503050406030204" pitchFamily="18" charset="0"/>
                                    </a:rPr>
                                    <m:t>𝒅𝒙</m:t>
                                  </m:r>
                                </m:e>
                              </m:nary>
                            </m:oMath>
                          </a14:m>
                          <a:r>
                            <a:rPr lang="uk-UA" sz="1800" dirty="0">
                              <a:effectLst/>
                            </a:rPr>
                            <a:t>                </a:t>
                          </a:r>
                          <a:endParaRPr lang="ru-RU" sz="14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76076748"/>
                  </p:ext>
                </p:extLst>
              </p:nvPr>
            </p:nvGraphicFramePr>
            <p:xfrm>
              <a:off x="621904" y="1691680"/>
              <a:ext cx="7920880" cy="4329608"/>
            </p:xfrm>
            <a:graphic>
              <a:graphicData uri="http://schemas.openxmlformats.org/drawingml/2006/table">
                <a:tbl>
                  <a:tblPr firstRow="1" firstCol="1" bandRow="1">
                    <a:tableStyleId>{16D9F66E-5EB9-4882-86FB-DCBF35E3C3E4}</a:tableStyleId>
                  </a:tblPr>
                  <a:tblGrid>
                    <a:gridCol w="3960440"/>
                    <a:gridCol w="3960440"/>
                  </a:tblGrid>
                  <a:tr h="43296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308" t="-1547" r="-100308" b="-12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0">
                          <a:blip r:embed="rId3"/>
                          <a:stretch>
                            <a:fillRect l="-100308" t="-1547" r="-308" b="-1294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55566"/>
            <a:ext cx="571500" cy="66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79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143000"/>
          </a:xfrm>
        </p:spPr>
        <p:txBody>
          <a:bodyPr/>
          <a:lstStyle/>
          <a:p>
            <a:r>
              <a:rPr lang="uk-UA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Объект 3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661716"/>
            <a:ext cx="819977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2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32803"/>
            <a:ext cx="8229600" cy="1143000"/>
          </a:xfrm>
        </p:spPr>
        <p:txBody>
          <a:bodyPr/>
          <a:lstStyle/>
          <a:p>
            <a:r>
              <a:rPr lang="uk-UA" sz="3200" b="1" dirty="0" smtClean="0">
                <a:latin typeface="Bookman Old Style" panose="02050604050505020204" pitchFamily="18" charset="0"/>
              </a:rPr>
              <a:t>Чи паралельні горизонтальні лінії?</a:t>
            </a:r>
            <a:endParaRPr lang="ru-RU" sz="3200" b="1" dirty="0"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5656" y="1700808"/>
            <a:ext cx="6522912" cy="397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08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шаблон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</Template>
  <TotalTime>261</TotalTime>
  <Words>388</Words>
  <Application>Microsoft Office PowerPoint</Application>
  <PresentationFormat>Экран (4:3)</PresentationFormat>
  <Paragraphs>72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Arial</vt:lpstr>
      <vt:lpstr>Bookman Old Style</vt:lpstr>
      <vt:lpstr>Calibri</vt:lpstr>
      <vt:lpstr>Cambria Math</vt:lpstr>
      <vt:lpstr>Times New Roman</vt:lpstr>
      <vt:lpstr>Times New Roman CYR</vt:lpstr>
      <vt:lpstr>шаблон</vt:lpstr>
      <vt:lpstr>Документ</vt:lpstr>
      <vt:lpstr>Уравнение</vt:lpstr>
      <vt:lpstr>Застосування інтеграла при розв'язуванні прикладних задач</vt:lpstr>
      <vt:lpstr>Презентация PowerPoint</vt:lpstr>
      <vt:lpstr>Презентация PowerPoint</vt:lpstr>
      <vt:lpstr>Рубрика  «Знайди  помилку»</vt:lpstr>
      <vt:lpstr>Презентация PowerPoint</vt:lpstr>
      <vt:lpstr>Презентация PowerPoint</vt:lpstr>
      <vt:lpstr>Самостійна  робота</vt:lpstr>
      <vt:lpstr>ВІДПОВІДІ</vt:lpstr>
      <vt:lpstr>Чи паралельні горизонтальні лінії?</vt:lpstr>
      <vt:lpstr>Яку фігуру ви бачите всередині?</vt:lpstr>
      <vt:lpstr>Прямі обвиті мотузками.  Чи вони паралельні?</vt:lpstr>
      <vt:lpstr>Який круг більше?</vt:lpstr>
      <vt:lpstr>Застосування інтеграла</vt:lpstr>
      <vt:lpstr>Дослідження творчої групи  «Геометри»</vt:lpstr>
      <vt:lpstr>Дослідження творчої групи  «Фізики»</vt:lpstr>
      <vt:lpstr>Дослідження творчої групи  «Економісти»</vt:lpstr>
      <vt:lpstr>Прикладні задачі</vt:lpstr>
      <vt:lpstr>Вправа «Сходинки»</vt:lpstr>
      <vt:lpstr>Домашнє завдання</vt:lpstr>
      <vt:lpstr>Презентация PowerPoint</vt:lpstr>
      <vt:lpstr>ДЯКУЮ  ЗА  УРОК!!!</vt:lpstr>
    </vt:vector>
  </TitlesOfParts>
  <Company>semya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 Ragulin</dc:creator>
  <cp:lastModifiedBy>Eugene Ragulin</cp:lastModifiedBy>
  <cp:revision>47</cp:revision>
  <dcterms:created xsi:type="dcterms:W3CDTF">2014-02-15T20:31:21Z</dcterms:created>
  <dcterms:modified xsi:type="dcterms:W3CDTF">2014-02-18T21:39:41Z</dcterms:modified>
</cp:coreProperties>
</file>